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Roboto Black"/>
      <p:bold r:id="rId19"/>
      <p:boldItalic r:id="rId20"/>
    </p:embeddedFon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UifhJ+D0z4719iJvUf0oLAJ9w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Black-boldItalic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RobotoBlack-bold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865c0a7c7_0_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g25865c0a7c7_0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4cc7aab871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3" name="Google Shape;133;g24cc7aab871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b23f96307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b23f96307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23f963079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b23f963079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b23f963079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b23f963079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23f963079_0_2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6" name="Google Shape;186;g2b23f963079_0_2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b23f963079_0_2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6" name="Google Shape;196;g2b23f963079_0_2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5865c0a7c7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1" name="Google Shape;211;g25865c0a7c7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668c03b0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668c03b0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034fc14574_0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4" name="Google Shape;224;g2034fc14574_0_1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034fc14574_0_2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2034fc14574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1" name="Google Shape;231;g2034fc14574_0_2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 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75" y="7140"/>
            <a:ext cx="12185652" cy="6850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15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7.jpg"/><Relationship Id="rId5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5.jpg"/><Relationship Id="rId5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/>
        </p:nvSpPr>
        <p:spPr>
          <a:xfrm>
            <a:off x="392275" y="978950"/>
            <a:ext cx="61695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b="1" lang="en-US" sz="4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Unveiling the Dynamic of US Stock Indexes</a:t>
            </a:r>
            <a:br>
              <a:rPr b="1" i="0" lang="en-US" sz="4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en-US" sz="37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with</a:t>
            </a:r>
            <a:r>
              <a:rPr b="1" i="0" lang="en-US" sz="6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64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1" i="0" sz="24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1775" y="0"/>
            <a:ext cx="6778214" cy="67749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392275" y="4320025"/>
            <a:ext cx="5611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Live Market Insights</a:t>
            </a:r>
            <a:endParaRPr b="0" i="0" sz="35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</a:pPr>
            <a:r>
              <a:rPr b="0" i="0" lang="en-US" sz="35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Webinar Series</a:t>
            </a:r>
            <a:endParaRPr b="0" i="0" sz="35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818482" y="696701"/>
            <a:ext cx="471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Highlights</a:t>
            </a:r>
            <a:endParaRPr b="1" i="0" sz="40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799678" y="1934975"/>
            <a:ext cx="9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 b="1" i="0" sz="6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799676" y="2598391"/>
            <a:ext cx="9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 b="1" i="0" sz="6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1741051" y="3475200"/>
            <a:ext cx="6479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Factors that affecting US Stock </a:t>
            </a: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Indexes</a:t>
            </a:r>
            <a:endParaRPr b="0" i="0" sz="2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822642" y="3321296"/>
            <a:ext cx="9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 b="1" i="0" sz="6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1746338" y="2605048"/>
            <a:ext cx="6096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Advantages versus </a:t>
            </a: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Disadvantages</a:t>
            </a: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of US Stock Index</a:t>
            </a:r>
            <a:endParaRPr b="0" i="0" sz="2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1723363" y="2073579"/>
            <a:ext cx="6907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is US Stock Indexes</a:t>
            </a:r>
            <a:endParaRPr b="0" i="0" sz="2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822650" y="4006276"/>
            <a:ext cx="923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  <a:endParaRPr b="1" i="0" sz="6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1741039" y="4167334"/>
            <a:ext cx="7558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Calculation (Profit &amp; Losses, Margin Requirement</a:t>
            </a:r>
            <a:endParaRPr b="0" i="0" sz="1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17545" r="17543" t="0"/>
          <a:stretch/>
        </p:blipFill>
        <p:spPr>
          <a:xfrm>
            <a:off x="8715575" y="2364275"/>
            <a:ext cx="1619400" cy="18711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 b="0" l="25658" r="25663" t="0"/>
          <a:stretch/>
        </p:blipFill>
        <p:spPr>
          <a:xfrm>
            <a:off x="9782700" y="4089300"/>
            <a:ext cx="2409300" cy="27840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 b="0" l="24571" r="24576" t="0"/>
          <a:stretch/>
        </p:blipFill>
        <p:spPr>
          <a:xfrm>
            <a:off x="10616275" y="586079"/>
            <a:ext cx="1205400" cy="13926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Proficient Trader</a:t>
            </a:r>
            <a:r>
              <a:rPr b="0" i="0" lang="en-US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b="0" i="0" lang="en-US" sz="12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b="1323" l="0" r="0" t="1323"/>
          <a:stretch/>
        </p:blipFill>
        <p:spPr>
          <a:xfrm>
            <a:off x="6557100" y="596575"/>
            <a:ext cx="5634900" cy="54810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989875" y="2132075"/>
            <a:ext cx="6012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5000">
                <a:solidFill>
                  <a:srgbClr val="006BFF"/>
                </a:solidFill>
                <a:latin typeface="Roboto Black"/>
                <a:ea typeface="Roboto Black"/>
                <a:cs typeface="Roboto Black"/>
                <a:sym typeface="Roboto Black"/>
              </a:rPr>
              <a:t>What is </a:t>
            </a:r>
            <a:r>
              <a:rPr b="0" i="0" lang="en-US" sz="5000" u="none" cap="none" strike="noStrike">
                <a:solidFill>
                  <a:srgbClr val="006BFF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endParaRPr b="0" i="0" sz="5000" u="none" cap="none" strike="noStrike">
              <a:solidFill>
                <a:srgbClr val="006BFF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50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US Stock Indices?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5865c0a7c7_0_77"/>
          <p:cNvSpPr txBox="1"/>
          <p:nvPr/>
        </p:nvSpPr>
        <p:spPr>
          <a:xfrm>
            <a:off x="711625" y="748075"/>
            <a:ext cx="89001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lang="en-US" sz="4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What is US Stock Index?</a:t>
            </a:r>
            <a:endParaRPr b="1" i="0" sz="42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g25865c0a7c7_0_77"/>
          <p:cNvSpPr/>
          <p:nvPr/>
        </p:nvSpPr>
        <p:spPr>
          <a:xfrm>
            <a:off x="831775" y="1865075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g25865c0a7c7_0_77"/>
          <p:cNvSpPr txBox="1"/>
          <p:nvPr/>
        </p:nvSpPr>
        <p:spPr>
          <a:xfrm>
            <a:off x="1533250" y="1810775"/>
            <a:ext cx="4481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Definition</a:t>
            </a: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 A dynamic reflection of market performances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25865c0a7c7_0_77"/>
          <p:cNvSpPr/>
          <p:nvPr/>
        </p:nvSpPr>
        <p:spPr>
          <a:xfrm>
            <a:off x="831775" y="3245650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g25865c0a7c7_0_77"/>
          <p:cNvSpPr txBox="1"/>
          <p:nvPr/>
        </p:nvSpPr>
        <p:spPr>
          <a:xfrm>
            <a:off x="1533250" y="3191350"/>
            <a:ext cx="4481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Purpose: A compass guiding investors through the vast landscape of stocks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7" name="Google Shape;127;g25865c0a7c7_0_77"/>
          <p:cNvPicPr preferRelativeResize="0"/>
          <p:nvPr/>
        </p:nvPicPr>
        <p:blipFill rotWithShape="1">
          <a:blip r:embed="rId3">
            <a:alphaModFix/>
          </a:blip>
          <a:srcRect b="0" l="15729" r="15728" t="0"/>
          <a:stretch/>
        </p:blipFill>
        <p:spPr>
          <a:xfrm>
            <a:off x="6953100" y="1117225"/>
            <a:ext cx="5238900" cy="50958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128" name="Google Shape;128;g25865c0a7c7_0_77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Proficient Trader</a:t>
            </a:r>
            <a:r>
              <a:rPr b="0" i="0" lang="en-US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b="0" i="0" lang="en-US" sz="12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g25865c0a7c7_0_77"/>
          <p:cNvSpPr/>
          <p:nvPr/>
        </p:nvSpPr>
        <p:spPr>
          <a:xfrm>
            <a:off x="831775" y="4579575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3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g25865c0a7c7_0_77"/>
          <p:cNvSpPr txBox="1"/>
          <p:nvPr/>
        </p:nvSpPr>
        <p:spPr>
          <a:xfrm>
            <a:off x="1533250" y="4525275"/>
            <a:ext cx="4481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Navigating the Stock Index Spectrum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-"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 &amp; P 500 (Broad Market Indexes)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-"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Nasdaq (Tech-heavy Indexes)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-"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Dow Jones (Price-weighted Indexes)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cc7aab871_0_64"/>
          <p:cNvSpPr txBox="1"/>
          <p:nvPr/>
        </p:nvSpPr>
        <p:spPr>
          <a:xfrm>
            <a:off x="576925" y="3502900"/>
            <a:ext cx="2793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Time-tested index since 1896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Birthed by Charles Dow’s vision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Price-weighted</a:t>
            </a: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for a unique perspective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K</a:t>
            </a: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ey companies included:</a:t>
            </a:r>
            <a:b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Apple, Microsoft, Boeing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g24cc7aab871_0_64"/>
          <p:cNvSpPr txBox="1"/>
          <p:nvPr/>
        </p:nvSpPr>
        <p:spPr>
          <a:xfrm>
            <a:off x="4596000" y="3502900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Born in 1971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Haven for growth-oriented Companies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Tech-heavy Indexes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Market Cap-weighted </a:t>
            </a: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methodology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Key companies included: Amazon, Google and Tesla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" name="Google Shape;137;g24cc7aab871_0_64"/>
          <p:cNvCxnSpPr>
            <a:endCxn id="138" idx="2"/>
          </p:cNvCxnSpPr>
          <p:nvPr/>
        </p:nvCxnSpPr>
        <p:spPr>
          <a:xfrm>
            <a:off x="1469366" y="2687125"/>
            <a:ext cx="8760000" cy="0"/>
          </a:xfrm>
          <a:prstGeom prst="straightConnector1">
            <a:avLst/>
          </a:prstGeom>
          <a:noFill/>
          <a:ln cap="flat" cmpd="sng" w="7620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" name="Google Shape;139;g24cc7aab871_0_64"/>
          <p:cNvSpPr txBox="1"/>
          <p:nvPr/>
        </p:nvSpPr>
        <p:spPr>
          <a:xfrm>
            <a:off x="678201" y="3156775"/>
            <a:ext cx="2367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</a:rPr>
              <a:t>Dow Jones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24cc7aab871_0_64"/>
          <p:cNvSpPr txBox="1"/>
          <p:nvPr/>
        </p:nvSpPr>
        <p:spPr>
          <a:xfrm>
            <a:off x="4050616" y="3151175"/>
            <a:ext cx="2793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</a:rPr>
              <a:t>Nasdaq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4cc7aab871_0_64"/>
          <p:cNvSpPr txBox="1"/>
          <p:nvPr/>
        </p:nvSpPr>
        <p:spPr>
          <a:xfrm>
            <a:off x="8349477" y="3156775"/>
            <a:ext cx="1336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</a:rPr>
              <a:t>S&amp;P 500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24cc7aab871_0_64"/>
          <p:cNvSpPr/>
          <p:nvPr/>
        </p:nvSpPr>
        <p:spPr>
          <a:xfrm>
            <a:off x="1044231" y="2337300"/>
            <a:ext cx="671700" cy="6717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24cc7aab871_0_64"/>
          <p:cNvSpPr/>
          <p:nvPr/>
        </p:nvSpPr>
        <p:spPr>
          <a:xfrm>
            <a:off x="5370890" y="2337300"/>
            <a:ext cx="671700" cy="6717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24cc7aab871_0_64"/>
          <p:cNvSpPr/>
          <p:nvPr/>
        </p:nvSpPr>
        <p:spPr>
          <a:xfrm>
            <a:off x="10229366" y="2351275"/>
            <a:ext cx="671700" cy="671700"/>
          </a:xfrm>
          <a:prstGeom prst="ellipse">
            <a:avLst/>
          </a:prstGeom>
          <a:solidFill>
            <a:schemeClr val="accent2"/>
          </a:solidFill>
          <a:ln cap="flat" cmpd="sng" w="76200">
            <a:solidFill>
              <a:srgbClr val="FFCB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CB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24cc7aab871_0_64"/>
          <p:cNvSpPr txBox="1"/>
          <p:nvPr/>
        </p:nvSpPr>
        <p:spPr>
          <a:xfrm>
            <a:off x="8349475" y="3502900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Heartbeat of 500 large-cap US companies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Diverse tapestry spanning various sectors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B00"/>
              </a:buClr>
              <a:buSzPts val="1400"/>
              <a:buFont typeface="Roboto"/>
              <a:buChar char="●"/>
            </a:pPr>
            <a:r>
              <a:rPr b="1" lang="en-US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Invest in S&amp;P 500 similar with invest in all companies in the US region</a:t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g24cc7aab871_0_64"/>
          <p:cNvSpPr txBox="1"/>
          <p:nvPr/>
        </p:nvSpPr>
        <p:spPr>
          <a:xfrm>
            <a:off x="392275" y="352125"/>
            <a:ext cx="9012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US Stock Index</a:t>
            </a:r>
            <a:endParaRPr b="1" i="0" sz="2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g24cc7aab871_0_64"/>
          <p:cNvSpPr txBox="1"/>
          <p:nvPr/>
        </p:nvSpPr>
        <p:spPr>
          <a:xfrm>
            <a:off x="392275" y="929400"/>
            <a:ext cx="10110600" cy="11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Different US Stock Indexes, serves as a gauge for different aspects of the U.S. stock market. The Dow focuses on a select group of large, established companies, NASDAQ emphasizes technology and growth-oriented firms, while the S&amp;P 500 provides a broader representation of the overall U.S. market.</a:t>
            </a:r>
            <a:endParaRPr b="1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2b23f963079_0_6"/>
          <p:cNvPicPr preferRelativeResize="0"/>
          <p:nvPr/>
        </p:nvPicPr>
        <p:blipFill rotWithShape="1">
          <a:blip r:embed="rId3">
            <a:alphaModFix/>
          </a:blip>
          <a:srcRect b="0" l="18785" r="18785" t="0"/>
          <a:stretch/>
        </p:blipFill>
        <p:spPr>
          <a:xfrm>
            <a:off x="439033" y="248467"/>
            <a:ext cx="2490300" cy="26544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52" name="Google Shape;152;g2b23f963079_0_6"/>
          <p:cNvPicPr preferRelativeResize="0"/>
          <p:nvPr/>
        </p:nvPicPr>
        <p:blipFill rotWithShape="1">
          <a:blip r:embed="rId4">
            <a:alphaModFix/>
          </a:blip>
          <a:srcRect b="0" l="24553" r="24558" t="0"/>
          <a:stretch/>
        </p:blipFill>
        <p:spPr>
          <a:xfrm>
            <a:off x="6145233" y="328267"/>
            <a:ext cx="2300400" cy="24948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53" name="Google Shape;153;g2b23f963079_0_6"/>
          <p:cNvPicPr preferRelativeResize="0"/>
          <p:nvPr/>
        </p:nvPicPr>
        <p:blipFill rotWithShape="1">
          <a:blip r:embed="rId5">
            <a:alphaModFix/>
          </a:blip>
          <a:srcRect b="0" l="6724" r="6724" t="0"/>
          <a:stretch/>
        </p:blipFill>
        <p:spPr>
          <a:xfrm>
            <a:off x="2106850" y="3887567"/>
            <a:ext cx="2276700" cy="26304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154" name="Google Shape;154;g2b23f963079_0_6"/>
          <p:cNvSpPr txBox="1"/>
          <p:nvPr/>
        </p:nvSpPr>
        <p:spPr>
          <a:xfrm>
            <a:off x="3072733" y="837167"/>
            <a:ext cx="24903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Broad Market Exposure: </a:t>
            </a: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Riding the waves of overall market trends</a:t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2b23f963079_0_6"/>
          <p:cNvSpPr txBox="1"/>
          <p:nvPr/>
        </p:nvSpPr>
        <p:spPr>
          <a:xfrm>
            <a:off x="8942133" y="774867"/>
            <a:ext cx="28587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Diversification: </a:t>
            </a: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Your shield against market </a:t>
            </a: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turbulence</a:t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2b23f963079_0_6"/>
          <p:cNvSpPr txBox="1"/>
          <p:nvPr/>
        </p:nvSpPr>
        <p:spPr>
          <a:xfrm>
            <a:off x="4096167" y="4441667"/>
            <a:ext cx="2490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Low Cost &amp; Time Saving</a:t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2b23f963079_0_6"/>
          <p:cNvSpPr txBox="1"/>
          <p:nvPr/>
        </p:nvSpPr>
        <p:spPr>
          <a:xfrm>
            <a:off x="9798967" y="4587167"/>
            <a:ext cx="2162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2b23f963079_0_6"/>
          <p:cNvSpPr txBox="1"/>
          <p:nvPr/>
        </p:nvSpPr>
        <p:spPr>
          <a:xfrm>
            <a:off x="7786683" y="5560808"/>
            <a:ext cx="5169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Advantages</a:t>
            </a:r>
            <a:endParaRPr b="1" sz="3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g2b23f963079_0_94"/>
          <p:cNvPicPr preferRelativeResize="0"/>
          <p:nvPr/>
        </p:nvPicPr>
        <p:blipFill rotWithShape="1">
          <a:blip r:embed="rId3">
            <a:alphaModFix/>
          </a:blip>
          <a:srcRect b="0" l="24435" r="24435" t="0"/>
          <a:stretch/>
        </p:blipFill>
        <p:spPr>
          <a:xfrm>
            <a:off x="439033" y="248467"/>
            <a:ext cx="2490300" cy="26544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64" name="Google Shape;164;g2b23f963079_0_94"/>
          <p:cNvPicPr preferRelativeResize="0"/>
          <p:nvPr/>
        </p:nvPicPr>
        <p:blipFill rotWithShape="1">
          <a:blip r:embed="rId4">
            <a:alphaModFix/>
          </a:blip>
          <a:srcRect b="0" l="15421" r="15421" t="0"/>
          <a:stretch/>
        </p:blipFill>
        <p:spPr>
          <a:xfrm>
            <a:off x="6145233" y="328267"/>
            <a:ext cx="2300400" cy="24948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65" name="Google Shape;165;g2b23f963079_0_94"/>
          <p:cNvPicPr preferRelativeResize="0"/>
          <p:nvPr/>
        </p:nvPicPr>
        <p:blipFill rotWithShape="1">
          <a:blip r:embed="rId5">
            <a:alphaModFix/>
          </a:blip>
          <a:srcRect b="0" l="8378" r="42935" t="0"/>
          <a:stretch/>
        </p:blipFill>
        <p:spPr>
          <a:xfrm>
            <a:off x="2106850" y="3887567"/>
            <a:ext cx="2276700" cy="26304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166" name="Google Shape;166;g2b23f963079_0_94"/>
          <p:cNvSpPr txBox="1"/>
          <p:nvPr/>
        </p:nvSpPr>
        <p:spPr>
          <a:xfrm>
            <a:off x="2704375" y="837175"/>
            <a:ext cx="28587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Market Volatility: </a:t>
            </a: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Embracing the dance of highs and lows</a:t>
            </a: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2b23f963079_0_94"/>
          <p:cNvSpPr txBox="1"/>
          <p:nvPr/>
        </p:nvSpPr>
        <p:spPr>
          <a:xfrm>
            <a:off x="8942133" y="774867"/>
            <a:ext cx="2858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Limited Potential for </a:t>
            </a: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Outperformance</a:t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2b23f963079_0_94"/>
          <p:cNvSpPr txBox="1"/>
          <p:nvPr/>
        </p:nvSpPr>
        <p:spPr>
          <a:xfrm>
            <a:off x="4096167" y="4441667"/>
            <a:ext cx="2490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6BFF"/>
                </a:solidFill>
                <a:latin typeface="Calibri"/>
                <a:ea typeface="Calibri"/>
                <a:cs typeface="Calibri"/>
                <a:sym typeface="Calibri"/>
              </a:rPr>
              <a:t>Difficulties</a:t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b23f963079_0_94"/>
          <p:cNvSpPr txBox="1"/>
          <p:nvPr/>
        </p:nvSpPr>
        <p:spPr>
          <a:xfrm>
            <a:off x="9798967" y="4587167"/>
            <a:ext cx="2162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2b23f963079_0_94"/>
          <p:cNvSpPr txBox="1"/>
          <p:nvPr/>
        </p:nvSpPr>
        <p:spPr>
          <a:xfrm>
            <a:off x="7477533" y="5363733"/>
            <a:ext cx="5169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Disadvantages</a:t>
            </a:r>
            <a:endParaRPr b="1" sz="3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b23f963079_0_186"/>
          <p:cNvSpPr txBox="1"/>
          <p:nvPr/>
        </p:nvSpPr>
        <p:spPr>
          <a:xfrm>
            <a:off x="712900" y="1581133"/>
            <a:ext cx="526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CB00"/>
                </a:solidFill>
                <a:latin typeface="Calibri"/>
                <a:ea typeface="Calibri"/>
                <a:cs typeface="Calibri"/>
                <a:sym typeface="Calibri"/>
              </a:rPr>
              <a:t>Borrowing Costs &amp;</a:t>
            </a:r>
            <a:endParaRPr b="1" sz="2300">
              <a:solidFill>
                <a:srgbClr val="FFCB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CB00"/>
                </a:solidFill>
                <a:latin typeface="Calibri"/>
                <a:ea typeface="Calibri"/>
                <a:cs typeface="Calibri"/>
                <a:sym typeface="Calibri"/>
              </a:rPr>
              <a:t>Economic Stimulus </a:t>
            </a:r>
            <a:endParaRPr b="1" sz="2300">
              <a:solidFill>
                <a:srgbClr val="FFCB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23f963079_0_186"/>
          <p:cNvSpPr txBox="1"/>
          <p:nvPr/>
        </p:nvSpPr>
        <p:spPr>
          <a:xfrm>
            <a:off x="337900" y="319475"/>
            <a:ext cx="6106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</a:rPr>
              <a:t>US Treasury Yields &amp; Interest Rate Decisions versus Equity Performances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77" name="Google Shape;177;g2b23f963079_0_186"/>
          <p:cNvSpPr txBox="1"/>
          <p:nvPr/>
        </p:nvSpPr>
        <p:spPr>
          <a:xfrm>
            <a:off x="4589417" y="1537983"/>
            <a:ext cx="526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CB00"/>
                </a:solidFill>
                <a:latin typeface="Calibri"/>
                <a:ea typeface="Calibri"/>
                <a:cs typeface="Calibri"/>
                <a:sym typeface="Calibri"/>
              </a:rPr>
              <a:t>Discounting </a:t>
            </a:r>
            <a:endParaRPr b="1" sz="2300">
              <a:solidFill>
                <a:srgbClr val="FFCB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CB00"/>
                </a:solidFill>
                <a:latin typeface="Calibri"/>
                <a:ea typeface="Calibri"/>
                <a:cs typeface="Calibri"/>
                <a:sym typeface="Calibri"/>
              </a:rPr>
              <a:t>Future Cash Flows</a:t>
            </a:r>
            <a:endParaRPr b="1" sz="2300">
              <a:solidFill>
                <a:srgbClr val="FFCB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b23f963079_0_186"/>
          <p:cNvSpPr txBox="1"/>
          <p:nvPr/>
        </p:nvSpPr>
        <p:spPr>
          <a:xfrm>
            <a:off x="8602242" y="1537983"/>
            <a:ext cx="4706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CB00"/>
                </a:solidFill>
                <a:latin typeface="Calibri"/>
                <a:ea typeface="Calibri"/>
                <a:cs typeface="Calibri"/>
                <a:sym typeface="Calibri"/>
              </a:rPr>
              <a:t>Substitutions with </a:t>
            </a:r>
            <a:endParaRPr b="1" sz="2300">
              <a:solidFill>
                <a:srgbClr val="FFCB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FFCB00"/>
                </a:solidFill>
                <a:latin typeface="Calibri"/>
                <a:ea typeface="Calibri"/>
                <a:cs typeface="Calibri"/>
                <a:sym typeface="Calibri"/>
              </a:rPr>
              <a:t>Fixed-income &amp; Forex</a:t>
            </a:r>
            <a:endParaRPr b="1" sz="2300">
              <a:solidFill>
                <a:srgbClr val="FFCB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2b23f963079_0_186"/>
          <p:cNvSpPr/>
          <p:nvPr/>
        </p:nvSpPr>
        <p:spPr>
          <a:xfrm>
            <a:off x="3396200" y="1795696"/>
            <a:ext cx="877200" cy="438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BFF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80" name="Google Shape;180;g2b23f963079_0_186"/>
          <p:cNvSpPr/>
          <p:nvPr/>
        </p:nvSpPr>
        <p:spPr>
          <a:xfrm>
            <a:off x="7278708" y="1667608"/>
            <a:ext cx="877200" cy="438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BFF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81" name="Google Shape;181;g2b23f963079_0_186"/>
          <p:cNvSpPr txBox="1"/>
          <p:nvPr/>
        </p:nvSpPr>
        <p:spPr>
          <a:xfrm>
            <a:off x="673024" y="2725600"/>
            <a:ext cx="30783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</a:pPr>
            <a:r>
              <a:rPr b="1"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Explanation</a:t>
            </a:r>
            <a:r>
              <a:rPr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Low-interest rates set by central banks reduce the cost of borrowing for businesses and individuals, encouraging investment and spending. 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</a:pPr>
            <a:r>
              <a:rPr b="1"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Impact on Stock Indexes:</a:t>
            </a:r>
            <a:r>
              <a:rPr b="1"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 rates stimulate economic growth, leading to increased corporate profits and higher stock prices in indexes like the S&amp;P 500.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g2b23f963079_0_186"/>
          <p:cNvSpPr txBox="1"/>
          <p:nvPr/>
        </p:nvSpPr>
        <p:spPr>
          <a:xfrm>
            <a:off x="4455923" y="2725575"/>
            <a:ext cx="2960700" cy="3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</a:pPr>
            <a:r>
              <a:rPr b="1"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Explanation: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Low interest rates result in a lower discount rate for future earnings, making projected cash flows more valuable in today's terms. 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</a:pPr>
            <a:r>
              <a:rPr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Impact on Stock Indexes: 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Lower discount rates contribute to higher stock valuations, especially benefiting sectors sensitive to interest rates, such as technology and growth stocks.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g2b23f963079_0_186"/>
          <p:cNvSpPr txBox="1"/>
          <p:nvPr/>
        </p:nvSpPr>
        <p:spPr>
          <a:xfrm>
            <a:off x="8460000" y="2765025"/>
            <a:ext cx="3078300" cy="3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</a:pPr>
            <a:r>
              <a:rPr b="1"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Explanation: 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 interest rates make currencies &amp; fixed-income instrument less attractive, potentially shifting investor preferences toward the stocks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Char char="●"/>
            </a:pPr>
            <a:r>
              <a:rPr b="1" lang="en-US" sz="15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Impact on Stock Indexes: 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Low 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interest</a:t>
            </a: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rates may lead to demand on stocks, causing increment in stock prices and indexes.</a:t>
            </a:r>
            <a:endParaRPr sz="15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b23f963079_0_261"/>
          <p:cNvSpPr txBox="1"/>
          <p:nvPr/>
        </p:nvSpPr>
        <p:spPr>
          <a:xfrm>
            <a:off x="620875" y="1540200"/>
            <a:ext cx="46998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26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Rate Hikes Expectations (July)</a:t>
            </a:r>
            <a:endParaRPr b="1" i="0" sz="26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g2b23f963079_0_261"/>
          <p:cNvSpPr txBox="1"/>
          <p:nvPr/>
        </p:nvSpPr>
        <p:spPr>
          <a:xfrm>
            <a:off x="620875" y="2635913"/>
            <a:ext cx="4699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rgbClr val="FFCB00"/>
                </a:solidFill>
                <a:latin typeface="Roboto"/>
                <a:ea typeface="Roboto"/>
                <a:cs typeface="Roboto"/>
                <a:sym typeface="Roboto"/>
              </a:rPr>
              <a:t>0 / - 25 bps ?</a:t>
            </a:r>
            <a:endParaRPr b="1" i="0" sz="5000" u="none" cap="none" strike="noStrike">
              <a:solidFill>
                <a:srgbClr val="FFCB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g2b23f963079_0_261"/>
          <p:cNvSpPr txBox="1"/>
          <p:nvPr/>
        </p:nvSpPr>
        <p:spPr>
          <a:xfrm>
            <a:off x="392275" y="352125"/>
            <a:ext cx="565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Federal Reserve</a:t>
            </a:r>
            <a:endParaRPr b="1" i="0" sz="20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1" name="Google Shape;191;g2b23f963079_0_261"/>
          <p:cNvPicPr preferRelativeResize="0"/>
          <p:nvPr/>
        </p:nvPicPr>
        <p:blipFill rotWithShape="1">
          <a:blip r:embed="rId3">
            <a:alphaModFix/>
          </a:blip>
          <a:srcRect b="0" l="1602" r="37010" t="-8648"/>
          <a:stretch/>
        </p:blipFill>
        <p:spPr>
          <a:xfrm>
            <a:off x="6730150" y="-592800"/>
            <a:ext cx="5461800" cy="74508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192" name="Google Shape;192;g2b23f963079_0_261"/>
          <p:cNvSpPr txBox="1"/>
          <p:nvPr/>
        </p:nvSpPr>
        <p:spPr>
          <a:xfrm>
            <a:off x="332125" y="3766608"/>
            <a:ext cx="57714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Current rate hike bets on </a:t>
            </a:r>
            <a:r>
              <a:rPr b="1" lang="en-US" sz="1600">
                <a:solidFill>
                  <a:schemeClr val="lt1"/>
                </a:solidFill>
              </a:rPr>
              <a:t>31st January</a:t>
            </a: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Fed interest rate decision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Source: CME Fedwatch Tool</a:t>
            </a:r>
            <a:endParaRPr b="0" i="1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 bps (</a:t>
            </a:r>
            <a:r>
              <a:rPr b="1" lang="en-US" sz="1600">
                <a:solidFill>
                  <a:schemeClr val="lt1"/>
                </a:solidFill>
              </a:rPr>
              <a:t>98</a:t>
            </a: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%)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VS</a:t>
            </a: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-25 bps (</a:t>
            </a:r>
            <a:r>
              <a:rPr b="1" lang="en-US" sz="1600">
                <a:solidFill>
                  <a:schemeClr val="lt1"/>
                </a:solidFill>
              </a:rPr>
              <a:t>2</a:t>
            </a: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%) 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b23f963079_0_261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Proficient Trader</a:t>
            </a:r>
            <a:r>
              <a:rPr b="0" i="0" lang="en-US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b="0" i="0" lang="en-US" sz="12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23f963079_0_250"/>
          <p:cNvSpPr txBox="1"/>
          <p:nvPr/>
        </p:nvSpPr>
        <p:spPr>
          <a:xfrm>
            <a:off x="711625" y="748075"/>
            <a:ext cx="8900100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lang="en-US" sz="3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Others Factor (P/E ratio, Profit Growth)</a:t>
            </a:r>
            <a:endParaRPr b="1" i="0" sz="35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g2b23f963079_0_250"/>
          <p:cNvSpPr/>
          <p:nvPr/>
        </p:nvSpPr>
        <p:spPr>
          <a:xfrm>
            <a:off x="831775" y="1865075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g2b23f963079_0_250"/>
          <p:cNvSpPr txBox="1"/>
          <p:nvPr/>
        </p:nvSpPr>
        <p:spPr>
          <a:xfrm>
            <a:off x="1533250" y="2002475"/>
            <a:ext cx="448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P/E ratio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b23f963079_0_250"/>
          <p:cNvSpPr/>
          <p:nvPr/>
        </p:nvSpPr>
        <p:spPr>
          <a:xfrm>
            <a:off x="831775" y="2782975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g2b23f963079_0_250"/>
          <p:cNvSpPr txBox="1"/>
          <p:nvPr/>
        </p:nvSpPr>
        <p:spPr>
          <a:xfrm>
            <a:off x="1533250" y="2728675"/>
            <a:ext cx="4481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Profit Growth (financial statement performance)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" name="Google Shape;203;g2b23f963079_0_250"/>
          <p:cNvPicPr preferRelativeResize="0"/>
          <p:nvPr/>
        </p:nvPicPr>
        <p:blipFill rotWithShape="1">
          <a:blip r:embed="rId3">
            <a:alphaModFix/>
          </a:blip>
          <a:srcRect b="0" l="21086" r="21080" t="0"/>
          <a:stretch/>
        </p:blipFill>
        <p:spPr>
          <a:xfrm>
            <a:off x="6869350" y="1190525"/>
            <a:ext cx="5238900" cy="5095800"/>
          </a:xfrm>
          <a:prstGeom prst="round2Diag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pic>
      <p:sp>
        <p:nvSpPr>
          <p:cNvPr id="204" name="Google Shape;204;g2b23f963079_0_250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Proficient Trader</a:t>
            </a:r>
            <a:r>
              <a:rPr b="0" i="0" lang="en-US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b="0" i="0" lang="en-US" sz="12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g2b23f963079_0_250"/>
          <p:cNvSpPr/>
          <p:nvPr/>
        </p:nvSpPr>
        <p:spPr>
          <a:xfrm>
            <a:off x="831775" y="3595125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3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g2b23f963079_0_250"/>
          <p:cNvSpPr txBox="1"/>
          <p:nvPr/>
        </p:nvSpPr>
        <p:spPr>
          <a:xfrm>
            <a:off x="1533250" y="3700875"/>
            <a:ext cx="448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Investors’ Confidence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g2b23f963079_0_250"/>
          <p:cNvSpPr/>
          <p:nvPr/>
        </p:nvSpPr>
        <p:spPr>
          <a:xfrm>
            <a:off x="831775" y="4525950"/>
            <a:ext cx="568500" cy="56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006B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3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i="0" sz="3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g2b23f963079_0_250"/>
          <p:cNvSpPr txBox="1"/>
          <p:nvPr/>
        </p:nvSpPr>
        <p:spPr>
          <a:xfrm>
            <a:off x="1533250" y="4631700"/>
            <a:ext cx="448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Economic Growth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5865c0a7c7_0_126"/>
          <p:cNvSpPr txBox="1"/>
          <p:nvPr/>
        </p:nvSpPr>
        <p:spPr>
          <a:xfrm>
            <a:off x="2489250" y="2297700"/>
            <a:ext cx="72135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lang="en-US" sz="5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Sector/Trending in 2024</a:t>
            </a:r>
            <a:br>
              <a:rPr b="1" lang="en-US" sz="5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5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Artificial Intelligence </a:t>
            </a:r>
            <a:br>
              <a:rPr b="1" lang="en-US" sz="5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US" sz="5000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Technology</a:t>
            </a:r>
            <a:endParaRPr b="1" i="0" sz="50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g25865c0a7c7_0_126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Proficient Trader</a:t>
            </a:r>
            <a:r>
              <a:rPr b="0" i="0" lang="en-US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b="0" i="0" lang="en-US" sz="12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668c03b0ab_0_0"/>
          <p:cNvSpPr txBox="1"/>
          <p:nvPr/>
        </p:nvSpPr>
        <p:spPr>
          <a:xfrm>
            <a:off x="702225" y="444700"/>
            <a:ext cx="6865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 &amp; Tech Heavy Indexes become hot investment</a:t>
            </a:r>
            <a:endParaRPr sz="2400">
              <a:solidFill>
                <a:schemeClr val="lt1"/>
              </a:solidFill>
            </a:endParaRPr>
          </a:p>
        </p:txBody>
      </p:sp>
      <p:pic>
        <p:nvPicPr>
          <p:cNvPr id="220" name="Google Shape;220;g2668c03b0ab_0_0"/>
          <p:cNvPicPr preferRelativeResize="0"/>
          <p:nvPr/>
        </p:nvPicPr>
        <p:blipFill rotWithShape="1">
          <a:blip r:embed="rId3">
            <a:alphaModFix/>
          </a:blip>
          <a:srcRect b="797" l="7428" r="5173" t="787"/>
          <a:stretch/>
        </p:blipFill>
        <p:spPr>
          <a:xfrm>
            <a:off x="417825" y="1532575"/>
            <a:ext cx="5326800" cy="4796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21" name="Google Shape;221;g2668c03b0ab_0_0"/>
          <p:cNvPicPr preferRelativeResize="0"/>
          <p:nvPr/>
        </p:nvPicPr>
        <p:blipFill rotWithShape="1">
          <a:blip r:embed="rId4">
            <a:alphaModFix/>
          </a:blip>
          <a:srcRect b="0" l="14758" r="10323" t="0"/>
          <a:stretch/>
        </p:blipFill>
        <p:spPr>
          <a:xfrm>
            <a:off x="6068450" y="1532575"/>
            <a:ext cx="5326800" cy="4796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034fc14574_0_156"/>
          <p:cNvSpPr txBox="1"/>
          <p:nvPr/>
        </p:nvSpPr>
        <p:spPr>
          <a:xfrm>
            <a:off x="2489250" y="2247025"/>
            <a:ext cx="7213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Combining Fundamental &amp; Technical Analysis</a:t>
            </a:r>
            <a:endParaRPr b="1" i="0" sz="50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g2034fc14574_0_156"/>
          <p:cNvSpPr txBox="1"/>
          <p:nvPr/>
        </p:nvSpPr>
        <p:spPr>
          <a:xfrm>
            <a:off x="9726600" y="83100"/>
            <a:ext cx="246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The Proficient Trader</a:t>
            </a:r>
            <a:r>
              <a:rPr b="0" i="0" lang="en-US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b="0" i="0" lang="en-US" sz="1200" u="none" cap="none" strike="noStrike">
                <a:solidFill>
                  <a:srgbClr val="006BFF"/>
                </a:solidFill>
                <a:latin typeface="Roboto"/>
                <a:ea typeface="Roboto"/>
                <a:cs typeface="Roboto"/>
                <a:sym typeface="Roboto"/>
              </a:rPr>
              <a:t>PU Prime</a:t>
            </a:r>
            <a:endParaRPr b="0" i="0" sz="12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034fc14574_0_226"/>
          <p:cNvSpPr txBox="1"/>
          <p:nvPr/>
        </p:nvSpPr>
        <p:spPr>
          <a:xfrm>
            <a:off x="592800" y="5196650"/>
            <a:ext cx="6169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b="1" i="0" lang="en-US" sz="6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Thank You</a:t>
            </a:r>
            <a:endParaRPr b="0" i="0" sz="2400" u="none" cap="none" strike="noStrike">
              <a:solidFill>
                <a:srgbClr val="006B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g2034fc14574_0_2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0649" y="0"/>
            <a:ext cx="6861353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2023-01-31T06:10:57Z</dcterms:created>
  <dc:creator>Richmond.Lee</dc:creator>
</cp:coreProperties>
</file>